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  <p:sldId id="395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811594F-1CEC-41E4-8EE7-D4795917EF39}">
          <p14:sldIdLst>
            <p14:sldId id="311"/>
            <p14:sldId id="394"/>
            <p14:sldId id="323"/>
            <p14:sldId id="302"/>
            <p14:sldId id="332"/>
            <p14:sldId id="318"/>
            <p14:sldId id="319"/>
            <p14:sldId id="303"/>
          </p14:sldIdLst>
        </p14:section>
        <p14:section name="Hill Climbing Search" id="{3AEC6051-A6C7-4F27-A616-ABF9A66EA65A}">
          <p14:sldIdLst>
            <p14:sldId id="304"/>
            <p14:sldId id="296"/>
            <p14:sldId id="309"/>
            <p14:sldId id="326"/>
            <p14:sldId id="295"/>
            <p14:sldId id="325"/>
            <p14:sldId id="297"/>
            <p14:sldId id="289"/>
            <p14:sldId id="299"/>
            <p14:sldId id="327"/>
            <p14:sldId id="324"/>
          </p14:sldIdLst>
        </p14:section>
        <p14:section name="Simulated Annealing" id="{CF318AF0-5F1A-4123-BB81-5F192874B105}">
          <p14:sldIdLst>
            <p14:sldId id="320"/>
            <p14:sldId id="329"/>
            <p14:sldId id="307"/>
            <p14:sldId id="300"/>
            <p14:sldId id="331"/>
            <p14:sldId id="310"/>
          </p14:sldIdLst>
        </p14:section>
        <p14:section name="Evolutionary Algorithms" id="{C1DB9E0E-E8CD-4241-A97A-4A854AFEC432}">
          <p14:sldIdLst>
            <p14:sldId id="321"/>
            <p14:sldId id="313"/>
          </p14:sldIdLst>
        </p14:section>
        <p14:section name="Search in Continuous Spaces" id="{9920D5FC-3E98-4CF8-A880-0CC2C2E08E2E}">
          <p14:sldIdLst>
            <p14:sldId id="322"/>
            <p14:sldId id="316"/>
            <p14:sldId id="330"/>
            <p14:sldId id="333"/>
            <p14:sldId id="317"/>
          </p14:sldIdLst>
        </p14:section>
        <p14:section name="Wrapup" id="{F09551BD-4D44-4754-AD30-064144997958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2701" autoAdjust="0"/>
  </p:normalViewPr>
  <p:slideViewPr>
    <p:cSldViewPr>
      <p:cViewPr varScale="1">
        <p:scale>
          <a:sx n="102" d="100"/>
          <a:sy n="102" d="100"/>
        </p:scale>
        <p:origin x="188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Hill-Climbing Search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Simulated Annealing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Evolutionary Algorithms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Search in Continuous Spaces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5/1/2025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956-4F07-D006-90D2-ADC5350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80955" y="5187199"/>
            <a:ext cx="1304561" cy="1440289"/>
            <a:chOff x="7162800" y="4191000"/>
            <a:chExt cx="1676400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4D2B11-4DA3-B2DC-697F-A573B02FEE1C}"/>
                </a:ext>
              </a:extLst>
            </p:cNvPr>
            <p:cNvSpPr/>
            <p:nvPr/>
          </p:nvSpPr>
          <p:spPr>
            <a:xfrm>
              <a:off x="7162800" y="4191000"/>
              <a:ext cx="1676400" cy="1981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2EA60162-73F6-47C9-CEA7-FE9A33D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684" y="4213372"/>
              <a:ext cx="1632631" cy="1632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8AB48-76AA-1A77-8AF3-8FFC8B2707D1}"/>
                </a:ext>
              </a:extLst>
            </p:cNvPr>
            <p:cNvSpPr/>
            <p:nvPr/>
          </p:nvSpPr>
          <p:spPr>
            <a:xfrm>
              <a:off x="7162800" y="5812970"/>
              <a:ext cx="1664629" cy="3592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Online Material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CE87F-A647-B283-D1A6-D095EFC38CA6}"/>
              </a:ext>
            </a:extLst>
          </p:cNvPr>
          <p:cNvGrpSpPr/>
          <p:nvPr/>
        </p:nvGrpSpPr>
        <p:grpSpPr>
          <a:xfrm>
            <a:off x="339299" y="5823434"/>
            <a:ext cx="3017521" cy="810962"/>
            <a:chOff x="339299" y="5823434"/>
            <a:chExt cx="3017521" cy="810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22313A-FBBF-0AA9-EA3C-D9B99DCAD580}"/>
                </a:ext>
              </a:extLst>
            </p:cNvPr>
            <p:cNvSpPr txBox="1"/>
            <p:nvPr/>
          </p:nvSpPr>
          <p:spPr>
            <a:xfrm>
              <a:off x="339299" y="6203509"/>
              <a:ext cx="301752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</a:rPr>
                <a:t>This work is licensed under a 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Creative Commons Attribution-</a:t>
              </a:r>
              <a:r>
                <a:rPr lang="en-US" sz="1100" b="0" i="0" strike="noStrike" dirty="0" err="1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ShareAlike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4.0 International License</a:t>
              </a:r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</a:rPr>
                <a:t>.</a:t>
              </a:r>
              <a:endParaRPr lang="en-US" sz="11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5AC8C84-56A5-E3D2-E7BF-CCA14C486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21" y="5823434"/>
              <a:ext cx="894434" cy="312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Calibri" panose="020F0502020204030204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740CED50-5358-B1A8-739B-377942C3A521}"/>
              </a:ext>
            </a:extLst>
          </p:cNvPr>
          <p:cNvGrpSpPr/>
          <p:nvPr/>
        </p:nvGrpSpPr>
        <p:grpSpPr>
          <a:xfrm>
            <a:off x="338645" y="4191000"/>
            <a:ext cx="8279258" cy="2514600"/>
            <a:chOff x="338645" y="4191000"/>
            <a:chExt cx="8279258" cy="2514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D50DC9-14B1-43FA-9A09-B0020404B22B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758A79-43AA-4B6C-9B70-06F6787B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18BF-19E7-57F1-793E-866C4FC27070}"/>
                </a:ext>
              </a:extLst>
            </p:cNvPr>
            <p:cNvSpPr txBox="1"/>
            <p:nvPr/>
          </p:nvSpPr>
          <p:spPr>
            <a:xfrm>
              <a:off x="338645" y="4349859"/>
              <a:ext cx="37490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  <a:p>
              <a:endParaRPr lang="en-US" sz="1600" dirty="0"/>
            </a:p>
            <a:p>
              <a:r>
                <a:rPr lang="en-US" sz="1600" dirty="0"/>
                <a:t>3</a:t>
              </a:r>
            </a:p>
            <a:p>
              <a:endParaRPr lang="en-US" sz="1600" dirty="0"/>
            </a:p>
            <a:p>
              <a:r>
                <a:rPr lang="en-US" sz="1600" dirty="0"/>
                <a:t>2</a:t>
              </a:r>
            </a:p>
            <a:p>
              <a:endParaRPr lang="en-US" sz="1600" dirty="0"/>
            </a:p>
            <a:p>
              <a:r>
                <a:rPr lang="en-US" sz="1600" dirty="0"/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940916C-193D-448B-9751-5B147ABA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5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2"/>
            <a:ext cx="7886700" cy="742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5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conflicts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     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  <a:blipFill>
                <a:blip r:embed="rId4"/>
                <a:stretch>
                  <a:fillRect l="-1056" t="-2584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96531"/>
              <a:gd name="adj2" fmla="val 24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grpSp>
        <p:nvGrpSpPr>
          <p:cNvPr id="3" name="Group 2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0E0D1F7F-494B-9EC6-2BD8-F355AFA6E717}"/>
              </a:ext>
            </a:extLst>
          </p:cNvPr>
          <p:cNvGrpSpPr/>
          <p:nvPr/>
        </p:nvGrpSpPr>
        <p:grpSpPr>
          <a:xfrm>
            <a:off x="609600" y="4191000"/>
            <a:ext cx="8008303" cy="2514600"/>
            <a:chOff x="609600" y="4191000"/>
            <a:chExt cx="8008303" cy="25146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F5F962-B611-4D06-9D14-410A002A2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02DE8-9635-4E03-BE6D-82070B46F8A4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6AEBC-87B7-4029-BB06-6BA8641479B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  <a:blipFill>
                <a:blip r:embed="rId4"/>
                <a:stretch>
                  <a:fillRect l="-554" t="-4375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 descr="A figure showing a traveling salesman tour as a graph and the changes a local move that reverses the order of three cities has.">
            <a:extLst>
              <a:ext uri="{FF2B5EF4-FFF2-40B4-BE49-F238E27FC236}">
                <a16:creationId xmlns:a16="http://schemas.microsoft.com/office/drawing/2014/main" id="{FDD0D083-C155-4FE8-8DBC-542210BBA59B}"/>
              </a:ext>
            </a:extLst>
          </p:cNvPr>
          <p:cNvGrpSpPr/>
          <p:nvPr/>
        </p:nvGrpSpPr>
        <p:grpSpPr>
          <a:xfrm>
            <a:off x="576695" y="3561113"/>
            <a:ext cx="7271905" cy="3137873"/>
            <a:chOff x="576695" y="3561113"/>
            <a:chExt cx="7271905" cy="31378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376" y="3886200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29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8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8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5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8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7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2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9479" y="6320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630820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4DB345-4D4D-D10A-C3C1-948A283EA856}"/>
                </a:ext>
              </a:extLst>
            </p:cNvPr>
            <p:cNvSpPr txBox="1"/>
            <p:nvPr/>
          </p:nvSpPr>
          <p:spPr>
            <a:xfrm>
              <a:off x="576695" y="6114211"/>
              <a:ext cx="1938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representation (permutation):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B813A-0AF4-3C02-2DAD-796E03969EC8}"/>
                </a:ext>
              </a:extLst>
            </p:cNvPr>
            <p:cNvSpPr txBox="1"/>
            <p:nvPr/>
          </p:nvSpPr>
          <p:spPr>
            <a:xfrm>
              <a:off x="619476" y="3561113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6D46EB-17C9-1621-CFE1-1AFD1D610E03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04514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A8A3AD-294E-D70F-630E-44509CE2071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031228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67FCE0-473E-0534-281E-296FA4C3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664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  <a:blipFill>
                <a:blip r:embed="rId3"/>
                <a:stretch>
                  <a:fillRect l="-1159" t="-4487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ADCE7C-FFD7-7AE1-E6BA-03DA2085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4553" y="3705261"/>
            <a:ext cx="7204047" cy="2924139"/>
            <a:chOff x="644553" y="3705261"/>
            <a:chExt cx="7204047" cy="292413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CE71D8A-AE0D-BBCC-6711-C607AD61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376" y="4032057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06C135-DF46-DFF6-E9EB-321F38921835}"/>
                </a:ext>
              </a:extLst>
            </p:cNvPr>
            <p:cNvSpPr txBox="1"/>
            <p:nvPr/>
          </p:nvSpPr>
          <p:spPr>
            <a:xfrm>
              <a:off x="1629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88E53-2710-22D4-75D4-601D308B0E41}"/>
                </a:ext>
              </a:extLst>
            </p:cNvPr>
            <p:cNvSpPr txBox="1"/>
            <p:nvPr/>
          </p:nvSpPr>
          <p:spPr>
            <a:xfrm>
              <a:off x="4068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7A628-E911-C587-663D-4C5B592AD298}"/>
                </a:ext>
              </a:extLst>
            </p:cNvPr>
            <p:cNvSpPr txBox="1"/>
            <p:nvPr/>
          </p:nvSpPr>
          <p:spPr>
            <a:xfrm>
              <a:off x="3568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998F6-69E4-E2B1-ABC3-22036162D616}"/>
                </a:ext>
              </a:extLst>
            </p:cNvPr>
            <p:cNvSpPr txBox="1"/>
            <p:nvPr/>
          </p:nvSpPr>
          <p:spPr>
            <a:xfrm>
              <a:off x="1815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F89A74-8298-1730-11E9-26DE40B673D9}"/>
                </a:ext>
              </a:extLst>
            </p:cNvPr>
            <p:cNvSpPr txBox="1"/>
            <p:nvPr/>
          </p:nvSpPr>
          <p:spPr>
            <a:xfrm>
              <a:off x="3873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45D02-1760-F6A7-8B0C-B224F60DFB19}"/>
                </a:ext>
              </a:extLst>
            </p:cNvPr>
            <p:cNvSpPr txBox="1"/>
            <p:nvPr/>
          </p:nvSpPr>
          <p:spPr>
            <a:xfrm>
              <a:off x="5058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48308-A984-A2BF-E6DF-B9A4DD6F3E5A}"/>
                </a:ext>
              </a:extLst>
            </p:cNvPr>
            <p:cNvSpPr txBox="1"/>
            <p:nvPr/>
          </p:nvSpPr>
          <p:spPr>
            <a:xfrm>
              <a:off x="7497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813F5C-B6A9-EEA9-B3B6-1F41CD90A650}"/>
                </a:ext>
              </a:extLst>
            </p:cNvPr>
            <p:cNvSpPr txBox="1"/>
            <p:nvPr/>
          </p:nvSpPr>
          <p:spPr>
            <a:xfrm>
              <a:off x="6997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C5492-B571-7AD1-AC63-8A9BF115B92E}"/>
                </a:ext>
              </a:extLst>
            </p:cNvPr>
            <p:cNvSpPr txBox="1"/>
            <p:nvPr/>
          </p:nvSpPr>
          <p:spPr>
            <a:xfrm>
              <a:off x="5244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92B7C3-08AF-EBC1-9998-734643B01994}"/>
                </a:ext>
              </a:extLst>
            </p:cNvPr>
            <p:cNvSpPr txBox="1"/>
            <p:nvPr/>
          </p:nvSpPr>
          <p:spPr>
            <a:xfrm>
              <a:off x="7302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179A5-BD65-A490-B19A-B1C490CCF628}"/>
                </a:ext>
              </a:extLst>
            </p:cNvPr>
            <p:cNvSpPr txBox="1"/>
            <p:nvPr/>
          </p:nvSpPr>
          <p:spPr>
            <a:xfrm>
              <a:off x="2600270" y="626006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BD4C21-062C-3801-4DB8-F7AF95DDD440}"/>
                </a:ext>
              </a:extLst>
            </p:cNvPr>
            <p:cNvSpPr txBox="1"/>
            <p:nvPr/>
          </p:nvSpPr>
          <p:spPr>
            <a:xfrm>
              <a:off x="6036671" y="6243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163951-A2E3-96A8-0070-A4AFBECB3AD5}"/>
                </a:ext>
              </a:extLst>
            </p:cNvPr>
            <p:cNvSpPr txBox="1"/>
            <p:nvPr/>
          </p:nvSpPr>
          <p:spPr>
            <a:xfrm>
              <a:off x="661341" y="6260716"/>
              <a:ext cx="1945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State representation: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F8B37-B2B4-C2BC-16A6-CF6BFDC92FDE}"/>
                </a:ext>
              </a:extLst>
            </p:cNvPr>
            <p:cNvSpPr txBox="1"/>
            <p:nvPr/>
          </p:nvSpPr>
          <p:spPr>
            <a:xfrm>
              <a:off x="644553" y="3705261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A00CCBD-5B6D-7EF9-E6B7-63B638EA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19100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3CFAD-1DDC-4F61-1E47-F97D71428F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17708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88" y="3475551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uphill (improvement)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new successor at a time and only move to better ones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5DDC0-F261-E15A-927B-835828A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96782" y="3339662"/>
            <a:ext cx="2963240" cy="3061138"/>
            <a:chOff x="5996782" y="3339662"/>
            <a:chExt cx="2963240" cy="3061138"/>
          </a:xfrm>
        </p:grpSpPr>
        <p:pic>
          <p:nvPicPr>
            <p:cNvPr id="7" name="Picture 5" descr="8queens-successors">
              <a:extLst>
                <a:ext uri="{FF2B5EF4-FFF2-40B4-BE49-F238E27FC236}">
                  <a16:creationId xmlns:a16="http://schemas.microsoft.com/office/drawing/2014/main" id="{73D0EA30-76AC-57ED-60F6-88390B76D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96782" y="3611564"/>
              <a:ext cx="2789236" cy="2789236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F85ED8-4F6A-42FB-C284-CB398796FEAD}"/>
                </a:ext>
              </a:extLst>
            </p:cNvPr>
            <p:cNvSpPr txBox="1"/>
            <p:nvPr/>
          </p:nvSpPr>
          <p:spPr>
            <a:xfrm>
              <a:off x="7543800" y="3339662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  <p:grpSp>
        <p:nvGrpSpPr>
          <p:cNvPr id="6" name="Group 5" descr="The hill climbing algorithm.">
            <a:extLst>
              <a:ext uri="{FF2B5EF4-FFF2-40B4-BE49-F238E27FC236}">
                <a16:creationId xmlns:a16="http://schemas.microsoft.com/office/drawing/2014/main" id="{566C3C05-5334-836D-A9DD-4B5AE9CEFD03}"/>
              </a:ext>
            </a:extLst>
          </p:cNvPr>
          <p:cNvGrpSpPr/>
          <p:nvPr/>
        </p:nvGrpSpPr>
        <p:grpSpPr>
          <a:xfrm>
            <a:off x="685800" y="1234121"/>
            <a:ext cx="7315200" cy="2105541"/>
            <a:chOff x="685800" y="1234121"/>
            <a:chExt cx="7315200" cy="2105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24CD61-FB43-41D7-BE5E-6D6E1738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507387"/>
              <a:ext cx="6705600" cy="17655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08426-7BC5-4386-85F4-94612E52F291}"/>
                </a:ext>
              </a:extLst>
            </p:cNvPr>
            <p:cNvSpPr/>
            <p:nvPr/>
          </p:nvSpPr>
          <p:spPr>
            <a:xfrm>
              <a:off x="2286000" y="2369344"/>
              <a:ext cx="2590800" cy="2286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E0FF18E-744F-EC8F-F9C7-A9F473543CEE}"/>
                </a:ext>
              </a:extLst>
            </p:cNvPr>
            <p:cNvSpPr/>
            <p:nvPr/>
          </p:nvSpPr>
          <p:spPr>
            <a:xfrm>
              <a:off x="4572000" y="1945735"/>
              <a:ext cx="3429000" cy="313921"/>
            </a:xfrm>
            <a:prstGeom prst="wedgeRoundRectCallout">
              <a:avLst>
                <a:gd name="adj1" fmla="val -82652"/>
                <a:gd name="adj2" fmla="val -2513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 often start with a random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AF884-9F48-712D-F1C4-2468C8C04060}"/>
                </a:ext>
              </a:extLst>
            </p:cNvPr>
            <p:cNvSpPr txBox="1"/>
            <p:nvPr/>
          </p:nvSpPr>
          <p:spPr>
            <a:xfrm>
              <a:off x="6504004" y="1234121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/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Use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 </m:t>
                      </m:r>
                    </m:oMath>
                  </a14:m>
                  <a:r>
                    <a:rPr lang="en-US" sz="1600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  <a:blipFill>
                  <a:blip r:embed="rId5"/>
                  <a:stretch>
                    <a:fillRect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grpSp>
        <p:nvGrpSpPr>
          <p:cNvPr id="4" name="Group 3" descr="Example of a local optimum for the 8-queens problem.">
            <a:extLst>
              <a:ext uri="{FF2B5EF4-FFF2-40B4-BE49-F238E27FC236}">
                <a16:creationId xmlns:a16="http://schemas.microsoft.com/office/drawing/2014/main" id="{94B939D2-8610-317E-E2A6-427F984CAF45}"/>
              </a:ext>
            </a:extLst>
          </p:cNvPr>
          <p:cNvGrpSpPr/>
          <p:nvPr/>
        </p:nvGrpSpPr>
        <p:grpSpPr>
          <a:xfrm>
            <a:off x="1981200" y="3048000"/>
            <a:ext cx="2018297" cy="2355363"/>
            <a:chOff x="1981200" y="3048000"/>
            <a:chExt cx="2018297" cy="2355363"/>
          </a:xfrm>
        </p:grpSpPr>
        <p:pic>
          <p:nvPicPr>
            <p:cNvPr id="5" name="Picture 4" descr="8queens-local-minim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048000"/>
              <a:ext cx="2018297" cy="201829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B6D02-2483-460C-B304-CF188FB2C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200400"/>
              <a:ext cx="661044" cy="724763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blipFill>
                <a:blip r:embed="rId5"/>
                <a:stretch>
                  <a:fillRect l="-4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 descr="A line graph showing local and global maxima in an objective function.">
            <a:extLst>
              <a:ext uri="{FF2B5EF4-FFF2-40B4-BE49-F238E27FC236}">
                <a16:creationId xmlns:a16="http://schemas.microsoft.com/office/drawing/2014/main" id="{C546AFAC-61D3-C6C7-F194-875593BF9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85323" y="1301142"/>
            <a:ext cx="7096676" cy="3755115"/>
            <a:chOff x="1285323" y="1301142"/>
            <a:chExt cx="7096676" cy="375511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388727"/>
              <a:ext cx="6410779" cy="351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514D4-9F24-415D-9593-4D65E2583BBF}"/>
                </a:ext>
              </a:extLst>
            </p:cNvPr>
            <p:cNvSpPr txBox="1"/>
            <p:nvPr/>
          </p:nvSpPr>
          <p:spPr>
            <a:xfrm>
              <a:off x="6643956" y="4533037"/>
              <a:ext cx="17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Neighbors placed next to each other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/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/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D2F43-8B7F-6651-2521-734EBA73EA88}"/>
                </a:ext>
              </a:extLst>
            </p:cNvPr>
            <p:cNvSpPr txBox="1"/>
            <p:nvPr/>
          </p:nvSpPr>
          <p:spPr>
            <a:xfrm>
              <a:off x="6788291" y="1301142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26254"/>
            <a:ext cx="8229600" cy="1457109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75765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5105400"/>
            <a:ext cx="6808922" cy="7551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Using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Idea of 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Use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 descr="A line chart showing how simulated annealing uses local moves that hurt the objective function to escape local optima.">
            <a:extLst>
              <a:ext uri="{FF2B5EF4-FFF2-40B4-BE49-F238E27FC236}">
                <a16:creationId xmlns:a16="http://schemas.microsoft.com/office/drawing/2014/main" id="{A88D550F-617E-17A5-FC94-4D1AAA8D64B0}"/>
              </a:ext>
            </a:extLst>
          </p:cNvPr>
          <p:cNvGrpSpPr/>
          <p:nvPr/>
        </p:nvGrpSpPr>
        <p:grpSpPr>
          <a:xfrm>
            <a:off x="780481" y="2310288"/>
            <a:ext cx="7106218" cy="4383644"/>
            <a:chOff x="780481" y="2310288"/>
            <a:chExt cx="7106218" cy="438364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88A498-4238-4F25-927A-B25A07FFD214}"/>
                </a:ext>
              </a:extLst>
            </p:cNvPr>
            <p:cNvSpPr/>
            <p:nvPr/>
          </p:nvSpPr>
          <p:spPr>
            <a:xfrm>
              <a:off x="2229852" y="3230843"/>
              <a:ext cx="4704348" cy="2725030"/>
            </a:xfrm>
            <a:custGeom>
              <a:avLst/>
              <a:gdLst>
                <a:gd name="connsiteX0" fmla="*/ 0 w 4704348"/>
                <a:gd name="connsiteY0" fmla="*/ 619262 h 2725030"/>
                <a:gd name="connsiteX1" fmla="*/ 517358 w 4704348"/>
                <a:gd name="connsiteY1" fmla="*/ 619262 h 2725030"/>
                <a:gd name="connsiteX2" fmla="*/ 1624263 w 4704348"/>
                <a:gd name="connsiteY2" fmla="*/ 2724789 h 2725030"/>
                <a:gd name="connsiteX3" fmla="*/ 1973179 w 4704348"/>
                <a:gd name="connsiteY3" fmla="*/ 474883 h 2725030"/>
                <a:gd name="connsiteX4" fmla="*/ 2863516 w 4704348"/>
                <a:gd name="connsiteY4" fmla="*/ 41746 h 2725030"/>
                <a:gd name="connsiteX5" fmla="*/ 3561348 w 4704348"/>
                <a:gd name="connsiteY5" fmla="*/ 1136620 h 2725030"/>
                <a:gd name="connsiteX6" fmla="*/ 3922295 w 4704348"/>
                <a:gd name="connsiteY6" fmla="*/ 366599 h 2725030"/>
                <a:gd name="connsiteX7" fmla="*/ 4704348 w 4704348"/>
                <a:gd name="connsiteY7" fmla="*/ 77841 h 2725030"/>
                <a:gd name="connsiteX8" fmla="*/ 4704348 w 4704348"/>
                <a:gd name="connsiteY8" fmla="*/ 77841 h 272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348" h="2725030">
                  <a:moveTo>
                    <a:pt x="0" y="619262"/>
                  </a:moveTo>
                  <a:cubicBezTo>
                    <a:pt x="123324" y="443801"/>
                    <a:pt x="246648" y="268341"/>
                    <a:pt x="517358" y="619262"/>
                  </a:cubicBezTo>
                  <a:cubicBezTo>
                    <a:pt x="788069" y="970183"/>
                    <a:pt x="1381626" y="2748852"/>
                    <a:pt x="1624263" y="2724789"/>
                  </a:cubicBezTo>
                  <a:cubicBezTo>
                    <a:pt x="1866900" y="2700726"/>
                    <a:pt x="1766637" y="922057"/>
                    <a:pt x="1973179" y="474883"/>
                  </a:cubicBezTo>
                  <a:cubicBezTo>
                    <a:pt x="2179721" y="27709"/>
                    <a:pt x="2598821" y="-68543"/>
                    <a:pt x="2863516" y="41746"/>
                  </a:cubicBezTo>
                  <a:cubicBezTo>
                    <a:pt x="3128211" y="152035"/>
                    <a:pt x="3384885" y="1082478"/>
                    <a:pt x="3561348" y="1136620"/>
                  </a:cubicBezTo>
                  <a:cubicBezTo>
                    <a:pt x="3737811" y="1190762"/>
                    <a:pt x="3731795" y="543062"/>
                    <a:pt x="3922295" y="366599"/>
                  </a:cubicBezTo>
                  <a:cubicBezTo>
                    <a:pt x="4112795" y="190136"/>
                    <a:pt x="4704348" y="77841"/>
                    <a:pt x="4704348" y="77841"/>
                  </a:cubicBezTo>
                  <a:lnTo>
                    <a:pt x="4704348" y="7784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738C4E-A95D-489D-9579-FD6EA674D243}"/>
                </a:ext>
              </a:extLst>
            </p:cNvPr>
            <p:cNvCxnSpPr/>
            <p:nvPr/>
          </p:nvCxnSpPr>
          <p:spPr>
            <a:xfrm flipV="1">
              <a:off x="1752600" y="2971801"/>
              <a:ext cx="0" cy="33527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F3055B-35B4-4F24-B50E-AFEA83252DF1}"/>
                </a:ext>
              </a:extLst>
            </p:cNvPr>
            <p:cNvCxnSpPr/>
            <p:nvPr/>
          </p:nvCxnSpPr>
          <p:spPr>
            <a:xfrm>
              <a:off x="1752600" y="6324600"/>
              <a:ext cx="58674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CF25BC-6DE7-4C7F-B463-C41C39C3D4FB}"/>
                </a:ext>
              </a:extLst>
            </p:cNvPr>
            <p:cNvSpPr/>
            <p:nvPr/>
          </p:nvSpPr>
          <p:spPr>
            <a:xfrm>
              <a:off x="3778879" y="5879073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0B38D-363A-4750-9B90-379BC952981D}"/>
                </a:ext>
              </a:extLst>
            </p:cNvPr>
            <p:cNvSpPr/>
            <p:nvPr/>
          </p:nvSpPr>
          <p:spPr>
            <a:xfrm>
              <a:off x="5257800" y="348352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4592C-C5E3-4E49-AA57-DE1194BE7340}"/>
                </a:ext>
              </a:extLst>
            </p:cNvPr>
            <p:cNvSpPr txBox="1"/>
            <p:nvPr/>
          </p:nvSpPr>
          <p:spPr>
            <a:xfrm rot="16200000">
              <a:off x="509615" y="4460669"/>
              <a:ext cx="1964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7E55B-C211-40A0-8CB5-98DD3DB595B9}"/>
                </a:ext>
              </a:extLst>
            </p:cNvPr>
            <p:cNvSpPr txBox="1"/>
            <p:nvPr/>
          </p:nvSpPr>
          <p:spPr>
            <a:xfrm>
              <a:off x="4419600" y="63246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space</a:t>
              </a:r>
            </a:p>
          </p:txBody>
        </p:sp>
        <p:sp>
          <p:nvSpPr>
            <p:cNvPr id="2" name="Speech Bubble: Rectangle 1">
              <a:extLst>
                <a:ext uri="{FF2B5EF4-FFF2-40B4-BE49-F238E27FC236}">
                  <a16:creationId xmlns:a16="http://schemas.microsoft.com/office/drawing/2014/main" id="{FEA9AAFB-F0EB-468F-A6B6-AEADBB6ACFA7}"/>
                </a:ext>
              </a:extLst>
            </p:cNvPr>
            <p:cNvSpPr/>
            <p:nvPr/>
          </p:nvSpPr>
          <p:spPr>
            <a:xfrm>
              <a:off x="5981700" y="2480521"/>
              <a:ext cx="1904999" cy="567488"/>
            </a:xfrm>
            <a:prstGeom prst="wedgeRectCallout">
              <a:avLst>
                <a:gd name="adj1" fmla="val -89043"/>
                <a:gd name="adj2" fmla="val 1218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“bad” local move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8AF8A-3755-47F2-8DCA-44AEBD5C28BE}"/>
                </a:ext>
              </a:extLst>
            </p:cNvPr>
            <p:cNvSpPr/>
            <p:nvPr/>
          </p:nvSpPr>
          <p:spPr>
            <a:xfrm>
              <a:off x="4686300" y="312463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0C125-8151-450F-B950-4AF441121E06}"/>
                </a:ext>
              </a:extLst>
            </p:cNvPr>
            <p:cNvSpPr/>
            <p:nvPr/>
          </p:nvSpPr>
          <p:spPr>
            <a:xfrm>
              <a:off x="4046150" y="3743904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9820E1-19DE-4652-B094-FE5DC9034E6D}"/>
                </a:ext>
              </a:extLst>
            </p:cNvPr>
            <p:cNvSpPr/>
            <p:nvPr/>
          </p:nvSpPr>
          <p:spPr>
            <a:xfrm>
              <a:off x="3956385" y="508119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F8B6D-96F1-43A5-89C9-E0712A42F7C8}"/>
                </a:ext>
              </a:extLst>
            </p:cNvPr>
            <p:cNvCxnSpPr>
              <a:cxnSpLocks/>
              <a:stCxn id="16" idx="2"/>
              <a:endCxn id="18" idx="7"/>
            </p:cNvCxnSpPr>
            <p:nvPr/>
          </p:nvCxnSpPr>
          <p:spPr>
            <a:xfrm flipH="1">
              <a:off x="4186500" y="3200832"/>
              <a:ext cx="499800" cy="565389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63618E-3997-44A4-BA2F-A4E689AB018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4038600" y="3705726"/>
              <a:ext cx="164431" cy="137547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581C6C6-0114-4CDF-8932-468CF2F249FA}"/>
                </a:ext>
              </a:extLst>
            </p:cNvPr>
            <p:cNvCxnSpPr>
              <a:cxnSpLocks/>
              <a:stCxn id="24" idx="1"/>
              <a:endCxn id="16" idx="6"/>
            </p:cNvCxnSpPr>
            <p:nvPr/>
          </p:nvCxnSpPr>
          <p:spPr>
            <a:xfrm flipH="1" flipV="1">
              <a:off x="4850730" y="3200832"/>
              <a:ext cx="431150" cy="305011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9285B-5362-4E22-8540-0C04B7AE626A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3919229" y="5246594"/>
              <a:ext cx="164452" cy="654796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04D84-59A2-46E1-F0D0-79D80C6F9B24}"/>
                </a:ext>
              </a:extLst>
            </p:cNvPr>
            <p:cNvSpPr txBox="1"/>
            <p:nvPr/>
          </p:nvSpPr>
          <p:spPr>
            <a:xfrm>
              <a:off x="780481" y="2310288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Use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  <a:blipFill>
                <a:blip r:embed="rId3"/>
                <a:stretch>
                  <a:fillRect l="-370" t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e simulated annealing algorithm.">
            <a:extLst>
              <a:ext uri="{FF2B5EF4-FFF2-40B4-BE49-F238E27FC236}">
                <a16:creationId xmlns:a16="http://schemas.microsoft.com/office/drawing/2014/main" id="{3E79844C-CA2A-A6CB-053A-3F7C98F555C0}"/>
              </a:ext>
            </a:extLst>
          </p:cNvPr>
          <p:cNvGrpSpPr/>
          <p:nvPr/>
        </p:nvGrpSpPr>
        <p:grpSpPr>
          <a:xfrm>
            <a:off x="760429" y="2989986"/>
            <a:ext cx="8078771" cy="3413601"/>
            <a:chOff x="760429" y="2989986"/>
            <a:chExt cx="8078771" cy="3413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4DA17-3F53-4822-B860-49A5B33E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29" y="3361434"/>
              <a:ext cx="7327852" cy="25400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CBA8124E-6934-4A72-B73D-1A88B88D2D55}"/>
                </a:ext>
              </a:extLst>
            </p:cNvPr>
            <p:cNvSpPr/>
            <p:nvPr/>
          </p:nvSpPr>
          <p:spPr>
            <a:xfrm>
              <a:off x="6324600" y="4377421"/>
              <a:ext cx="2514600" cy="438728"/>
            </a:xfrm>
            <a:prstGeom prst="wedgeRectCallout">
              <a:avLst>
                <a:gd name="adj1" fmla="val -129345"/>
                <a:gd name="adj2" fmla="val 1713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Always accept good moves that reduce the energy.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1A378652-AA0A-4C4A-BA6B-041F1F31EF29}"/>
                </a:ext>
              </a:extLst>
            </p:cNvPr>
            <p:cNvSpPr/>
            <p:nvPr/>
          </p:nvSpPr>
          <p:spPr>
            <a:xfrm>
              <a:off x="6324600" y="5079777"/>
              <a:ext cx="2514600" cy="1323810"/>
            </a:xfrm>
            <a:prstGeom prst="wedgeRectCallout">
              <a:avLst>
                <a:gd name="adj1" fmla="val -65769"/>
                <a:gd name="adj2" fmla="val -167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Accept “bad” moves with a probability  inspired by the acceptance criterion in the Metropolis–Hastings MCMC algorithm.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CE432-FFCC-4847-B992-99ECD289E083}"/>
                </a:ext>
              </a:extLst>
            </p:cNvPr>
            <p:cNvSpPr/>
            <p:nvPr/>
          </p:nvSpPr>
          <p:spPr>
            <a:xfrm>
              <a:off x="2152650" y="4687052"/>
              <a:ext cx="3619500" cy="28374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/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Note: Use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793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77583697-6487-245E-D2B9-962B3B723C25}"/>
                </a:ext>
              </a:extLst>
            </p:cNvPr>
            <p:cNvSpPr/>
            <p:nvPr/>
          </p:nvSpPr>
          <p:spPr>
            <a:xfrm>
              <a:off x="3962400" y="3747753"/>
              <a:ext cx="3886200" cy="313921"/>
            </a:xfrm>
            <a:prstGeom prst="wedgeRoundRectCallout">
              <a:avLst>
                <a:gd name="adj1" fmla="val -56299"/>
                <a:gd name="adj2" fmla="val -2171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Typically, we start with a random state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519B8-A295-E293-407D-C6C19B76DB00}"/>
                </a:ext>
              </a:extLst>
            </p:cNvPr>
            <p:cNvSpPr txBox="1"/>
            <p:nvPr/>
          </p:nvSpPr>
          <p:spPr>
            <a:xfrm>
              <a:off x="6638910" y="2989986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/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if</a:t>
                  </a:r>
                  <a:r>
                    <a:rPr lang="en-US" sz="1700" b="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7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700" dirty="0"/>
                    <a:t> </a:t>
                  </a:r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blipFill>
                  <a:blip r:embed="rId6"/>
                  <a:stretch>
                    <a:fillRect l="-9211" t="-25532" r="-4386" b="-34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 descr="A chart showing the effect of temperature on the chance of accepting a bad local move.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42C0CA-4381-4C26-A9BD-CF0952ADC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D924B-3E08-F89D-B3B2-51221E35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782" y="3247299"/>
            <a:ext cx="8450513" cy="3246063"/>
            <a:chOff x="425782" y="3247299"/>
            <a:chExt cx="8450513" cy="3246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B2814-F1F8-4D43-86FB-34844A1D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5" y="4559221"/>
              <a:ext cx="5404128" cy="167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AA020C-914A-4738-A082-4CB0B251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4146" y="3276600"/>
              <a:ext cx="3359647" cy="10186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8C26DE-8C8B-435B-8A08-B2B5B13D27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140068" y="3771900"/>
              <a:ext cx="1117732" cy="952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0548C8-9565-4B85-A54B-F8DCD640B030}"/>
                </a:ext>
              </a:extLst>
            </p:cNvPr>
            <p:cNvSpPr/>
            <p:nvPr/>
          </p:nvSpPr>
          <p:spPr>
            <a:xfrm>
              <a:off x="5257800" y="3276600"/>
              <a:ext cx="3460418" cy="990600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7621FA5-A37F-4235-B5EC-56DEACF5529C}"/>
                </a:ext>
              </a:extLst>
            </p:cNvPr>
            <p:cNvSpPr/>
            <p:nvPr/>
          </p:nvSpPr>
          <p:spPr>
            <a:xfrm>
              <a:off x="6019801" y="4511899"/>
              <a:ext cx="150321" cy="138669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F9C78B-B750-4717-9BB4-5DC26836BD64}"/>
                </a:ext>
              </a:extLst>
            </p:cNvPr>
            <p:cNvGrpSpPr/>
            <p:nvPr/>
          </p:nvGrpSpPr>
          <p:grpSpPr>
            <a:xfrm>
              <a:off x="425782" y="5255178"/>
              <a:ext cx="5898818" cy="1238184"/>
              <a:chOff x="425782" y="5407578"/>
              <a:chExt cx="5898818" cy="123818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9B68D6-5980-475B-AA49-25096CC09CB2}"/>
                  </a:ext>
                </a:extLst>
              </p:cNvPr>
              <p:cNvCxnSpPr/>
              <p:nvPr/>
            </p:nvCxnSpPr>
            <p:spPr>
              <a:xfrm flipH="1" flipV="1">
                <a:off x="425782" y="6598440"/>
                <a:ext cx="5898818" cy="473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B7D367-5F94-44A6-B9B6-35E0F28EF273}"/>
                  </a:ext>
                </a:extLst>
              </p:cNvPr>
              <p:cNvCxnSpPr/>
              <p:nvPr/>
            </p:nvCxnSpPr>
            <p:spPr>
              <a:xfrm>
                <a:off x="6324600" y="5407578"/>
                <a:ext cx="0" cy="123818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F54276-09BB-4C23-A163-3D13FA000847}"/>
                  </a:ext>
                </a:extLst>
              </p:cNvPr>
              <p:cNvCxnSpPr/>
              <p:nvPr/>
            </p:nvCxnSpPr>
            <p:spPr>
              <a:xfrm flipV="1">
                <a:off x="425782" y="5407578"/>
                <a:ext cx="0" cy="119086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C71E9F-3D02-48AE-BBF8-D7065F94109C}"/>
                  </a:ext>
                </a:extLst>
              </p:cNvPr>
              <p:cNvCxnSpPr/>
              <p:nvPr/>
            </p:nvCxnSpPr>
            <p:spPr>
              <a:xfrm>
                <a:off x="425782" y="5410200"/>
                <a:ext cx="2944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A7E4B-27D6-4743-89C5-8CD17FBD5E1A}"/>
                </a:ext>
              </a:extLst>
            </p:cNvPr>
            <p:cNvSpPr txBox="1"/>
            <p:nvPr/>
          </p:nvSpPr>
          <p:spPr>
            <a:xfrm>
              <a:off x="2932296" y="6171357"/>
              <a:ext cx="1357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next generation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6D43F-437A-488E-BFE0-E87F6363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2714" y="6324600"/>
              <a:ext cx="349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4686822-ADF9-466B-ACEC-0CE426330DDD}"/>
                </a:ext>
              </a:extLst>
            </p:cNvPr>
            <p:cNvSpPr/>
            <p:nvPr/>
          </p:nvSpPr>
          <p:spPr>
            <a:xfrm>
              <a:off x="6716349" y="4558504"/>
              <a:ext cx="2159946" cy="1752600"/>
            </a:xfrm>
            <a:prstGeom prst="wedgeRoundRectCallout">
              <a:avLst>
                <a:gd name="adj1" fmla="val -29679"/>
                <a:gd name="adj2" fmla="val -7202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Individual = state</a:t>
              </a:r>
              <a:br>
                <a:rPr lang="en-US" dirty="0"/>
              </a:br>
              <a:r>
                <a:rPr lang="en-US" b="1" dirty="0"/>
                <a:t>representation</a:t>
              </a:r>
              <a:r>
                <a:rPr lang="en-US" dirty="0"/>
                <a:t> as a chromosome: row of the queen in each column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D9B35-D890-4576-8782-BADB83F89341}"/>
                </a:ext>
              </a:extLst>
            </p:cNvPr>
            <p:cNvSpPr txBox="1"/>
            <p:nvPr/>
          </p:nvSpPr>
          <p:spPr>
            <a:xfrm>
              <a:off x="5320291" y="3247299"/>
              <a:ext cx="2359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  <a:p>
              <a:r>
                <a:rPr lang="en-US" sz="800" dirty="0"/>
                <a:t>7</a:t>
              </a:r>
            </a:p>
            <a:p>
              <a:r>
                <a:rPr lang="en-US" sz="800" dirty="0"/>
                <a:t>6</a:t>
              </a:r>
            </a:p>
            <a:p>
              <a:r>
                <a:rPr lang="en-US" sz="800" dirty="0"/>
                <a:t>5</a:t>
              </a:r>
            </a:p>
            <a:p>
              <a:r>
                <a:rPr lang="en-US" sz="800" dirty="0"/>
                <a:t>4</a:t>
              </a:r>
            </a:p>
            <a:p>
              <a:r>
                <a:rPr lang="en-US" sz="800" dirty="0"/>
                <a:t>3</a:t>
              </a:r>
            </a:p>
            <a:p>
              <a:r>
                <a:rPr lang="en-US" sz="800" dirty="0"/>
                <a:t>2</a:t>
              </a:r>
            </a:p>
            <a:p>
              <a:r>
                <a:rPr lang="en-US" sz="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Methods: 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 descr="Discretizing a map of Romania into a graph that connects the major cities. 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Discretizing the map of Romania using a grid.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pSp>
        <p:nvGrpSpPr>
          <p:cNvPr id="12" name="Group 11" descr="A picture of a maze with the path from the initial state to the goal highlighted.">
            <a:extLst>
              <a:ext uri="{FF2B5EF4-FFF2-40B4-BE49-F238E27FC236}">
                <a16:creationId xmlns:a16="http://schemas.microsoft.com/office/drawing/2014/main" id="{79A33511-DBF6-4432-3C7A-E04E15A751FA}"/>
              </a:ext>
            </a:extLst>
          </p:cNvPr>
          <p:cNvGrpSpPr/>
          <p:nvPr/>
        </p:nvGrpSpPr>
        <p:grpSpPr>
          <a:xfrm>
            <a:off x="4506033" y="1793968"/>
            <a:ext cx="4333167" cy="3540032"/>
            <a:chOff x="4506033" y="1793968"/>
            <a:chExt cx="4333167" cy="3540032"/>
          </a:xfrm>
        </p:grpSpPr>
        <p:sp>
          <p:nvSpPr>
            <p:cNvPr id="4" name="Down Arrow 4">
              <a:extLst>
                <a:ext uri="{FF2B5EF4-FFF2-40B4-BE49-F238E27FC236}">
                  <a16:creationId xmlns:a16="http://schemas.microsoft.com/office/drawing/2014/main" id="{C6FF4BA4-F871-4A83-8A28-DAAA5DF99891}"/>
                </a:ext>
              </a:extLst>
            </p:cNvPr>
            <p:cNvSpPr/>
            <p:nvPr/>
          </p:nvSpPr>
          <p:spPr>
            <a:xfrm>
              <a:off x="5209896" y="21336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8422A-31D7-4170-80EE-46B4141E7DF5}"/>
                </a:ext>
              </a:extLst>
            </p:cNvPr>
            <p:cNvSpPr txBox="1"/>
            <p:nvPr/>
          </p:nvSpPr>
          <p:spPr>
            <a:xfrm>
              <a:off x="4506033" y="1793968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012CE22A-7EA3-4226-BA03-F15BA6EFCA00}"/>
                </a:ext>
              </a:extLst>
            </p:cNvPr>
            <p:cNvSpPr/>
            <p:nvPr/>
          </p:nvSpPr>
          <p:spPr>
            <a:xfrm rot="5400000">
              <a:off x="7897960" y="48387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5A65-D34F-4AC8-A4FF-7FA25D269424}"/>
                </a:ext>
              </a:extLst>
            </p:cNvPr>
            <p:cNvSpPr txBox="1"/>
            <p:nvPr/>
          </p:nvSpPr>
          <p:spPr>
            <a:xfrm>
              <a:off x="8170427" y="4687669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DF080F-BD2E-4894-931D-1605BAD0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660" y="2475026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8D61D2-8702-47A7-97CC-04E0B38CD54B}"/>
                </a:ext>
              </a:extLst>
            </p:cNvPr>
            <p:cNvSpPr/>
            <p:nvPr/>
          </p:nvSpPr>
          <p:spPr>
            <a:xfrm>
              <a:off x="7646557" y="4876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67721-8D1B-4C28-ACD3-ECEB9EAFA179}"/>
                </a:ext>
              </a:extLst>
            </p:cNvPr>
            <p:cNvSpPr/>
            <p:nvPr/>
          </p:nvSpPr>
          <p:spPr>
            <a:xfrm>
              <a:off x="5253815" y="2474694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E07DB4-C098-4EA6-9E59-3D5FEF00119A}"/>
                </a:ext>
              </a:extLst>
            </p:cNvPr>
            <p:cNvSpPr/>
            <p:nvPr/>
          </p:nvSpPr>
          <p:spPr>
            <a:xfrm>
              <a:off x="5291620" y="2667480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grpSp>
        <p:nvGrpSpPr>
          <p:cNvPr id="15" name="Group 14" descr="A picture of a maze.">
            <a:extLst>
              <a:ext uri="{FF2B5EF4-FFF2-40B4-BE49-F238E27FC236}">
                <a16:creationId xmlns:a16="http://schemas.microsoft.com/office/drawing/2014/main" id="{F55B8C66-B430-52B2-8FEC-5AFB8DE63312}"/>
              </a:ext>
            </a:extLst>
          </p:cNvPr>
          <p:cNvGrpSpPr/>
          <p:nvPr/>
        </p:nvGrpSpPr>
        <p:grpSpPr>
          <a:xfrm>
            <a:off x="2943933" y="2272712"/>
            <a:ext cx="4142667" cy="3756527"/>
            <a:chOff x="2943933" y="2272712"/>
            <a:chExt cx="4142667" cy="3756527"/>
          </a:xfrm>
        </p:grpSpPr>
        <p:sp>
          <p:nvSpPr>
            <p:cNvPr id="26" name="Down Arrow 4">
              <a:extLst>
                <a:ext uri="{FF2B5EF4-FFF2-40B4-BE49-F238E27FC236}">
                  <a16:creationId xmlns:a16="http://schemas.microsoft.com/office/drawing/2014/main" id="{BA21D0A7-663C-4EE8-A298-5C090BF3D6AF}"/>
                </a:ext>
              </a:extLst>
            </p:cNvPr>
            <p:cNvSpPr/>
            <p:nvPr/>
          </p:nvSpPr>
          <p:spPr>
            <a:xfrm>
              <a:off x="3457296" y="26622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F513F-94BA-4C45-AC6A-355537B2A152}"/>
                </a:ext>
              </a:extLst>
            </p:cNvPr>
            <p:cNvSpPr txBox="1"/>
            <p:nvPr/>
          </p:nvSpPr>
          <p:spPr>
            <a:xfrm>
              <a:off x="2943933" y="2272712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33" name="Down Arrow 6">
              <a:extLst>
                <a:ext uri="{FF2B5EF4-FFF2-40B4-BE49-F238E27FC236}">
                  <a16:creationId xmlns:a16="http://schemas.microsoft.com/office/drawing/2014/main" id="{D92D673D-A835-4C5C-A94A-54D710F0FF87}"/>
                </a:ext>
              </a:extLst>
            </p:cNvPr>
            <p:cNvSpPr/>
            <p:nvPr/>
          </p:nvSpPr>
          <p:spPr>
            <a:xfrm rot="5400000">
              <a:off x="6145360" y="53673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D08D5D-E18D-4774-99E9-17089014AD3E}"/>
                </a:ext>
              </a:extLst>
            </p:cNvPr>
            <p:cNvSpPr txBox="1"/>
            <p:nvPr/>
          </p:nvSpPr>
          <p:spPr>
            <a:xfrm>
              <a:off x="6417827" y="5216306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D9B678F-99E4-403F-8390-46732131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060" y="3003663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2F982A-3EF2-47FC-9218-469F2FF10685}"/>
                </a:ext>
              </a:extLst>
            </p:cNvPr>
            <p:cNvSpPr/>
            <p:nvPr/>
          </p:nvSpPr>
          <p:spPr>
            <a:xfrm>
              <a:off x="5893957" y="5405437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BBF683-FD53-4807-B4F7-D6A8C52E90C0}"/>
                </a:ext>
              </a:extLst>
            </p:cNvPr>
            <p:cNvSpPr/>
            <p:nvPr/>
          </p:nvSpPr>
          <p:spPr>
            <a:xfrm>
              <a:off x="3501215" y="300333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C36D08-5A69-464D-AA7E-806E695CAD64}"/>
                </a:ext>
              </a:extLst>
            </p:cNvPr>
            <p:cNvSpPr/>
            <p:nvPr/>
          </p:nvSpPr>
          <p:spPr>
            <a:xfrm>
              <a:off x="3539020" y="3196117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B70850-24EB-0906-494F-F0B6F6E7075A}"/>
                </a:ext>
              </a:extLst>
            </p:cNvPr>
            <p:cNvGrpSpPr/>
            <p:nvPr/>
          </p:nvGrpSpPr>
          <p:grpSpPr>
            <a:xfrm>
              <a:off x="3322206" y="2965344"/>
              <a:ext cx="2708854" cy="3063895"/>
              <a:chOff x="954173" y="2804279"/>
              <a:chExt cx="2708854" cy="306389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03D0B79-7E9F-162D-73CE-E63E8567F7AC}"/>
                  </a:ext>
                </a:extLst>
              </p:cNvPr>
              <p:cNvCxnSpPr/>
              <p:nvPr/>
            </p:nvCxnSpPr>
            <p:spPr>
              <a:xfrm>
                <a:off x="980730" y="29709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1F29334-24F0-047C-269B-FECD1BDDF741}"/>
                  </a:ext>
                </a:extLst>
              </p:cNvPr>
              <p:cNvCxnSpPr/>
              <p:nvPr/>
            </p:nvCxnSpPr>
            <p:spPr>
              <a:xfrm>
                <a:off x="980730" y="31233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AAE656-6026-432B-D860-D3E0FA7FE1B2}"/>
                  </a:ext>
                </a:extLst>
              </p:cNvPr>
              <p:cNvCxnSpPr/>
              <p:nvPr/>
            </p:nvCxnSpPr>
            <p:spPr>
              <a:xfrm>
                <a:off x="969470" y="34138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E41F4E-7E2F-E1E7-8975-6AA2A642B6C7}"/>
                  </a:ext>
                </a:extLst>
              </p:cNvPr>
              <p:cNvCxnSpPr/>
              <p:nvPr/>
            </p:nvCxnSpPr>
            <p:spPr>
              <a:xfrm>
                <a:off x="969470" y="35662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E875328-9B22-C7B6-1105-06B9E38B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66" y="2840573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3B99BF-2C4D-07C0-6FBB-53B8A974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270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088393-649A-850E-0C15-520535B2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869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6AF8ED-0131-0714-91DE-BD0FC3AA0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269" y="2804279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06095FC-8DE4-CEFB-C612-64A2BA4A9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173" y="5725279"/>
                <a:ext cx="260924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1CE088-4BAE-0EEB-75AB-FB13DE47F531}"/>
                  </a:ext>
                </a:extLst>
              </p:cNvPr>
              <p:cNvSpPr txBox="1"/>
              <p:nvPr/>
            </p:nvSpPr>
            <p:spPr>
              <a:xfrm>
                <a:off x="1188266" y="5591175"/>
                <a:ext cx="1309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Discretization grid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2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8F421B8-BDBC-34CF-42FA-2095AA004772}"/>
              </a:ext>
            </a:extLst>
          </p:cNvPr>
          <p:cNvGrpSpPr/>
          <p:nvPr/>
        </p:nvGrpSpPr>
        <p:grpSpPr>
          <a:xfrm>
            <a:off x="4971602" y="838200"/>
            <a:ext cx="4096198" cy="2743200"/>
            <a:chOff x="4971602" y="838200"/>
            <a:chExt cx="4096198" cy="2743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C7E4C-F11E-802C-4813-8829B2C9D6B5}"/>
                </a:ext>
              </a:extLst>
            </p:cNvPr>
            <p:cNvGrpSpPr/>
            <p:nvPr/>
          </p:nvGrpSpPr>
          <p:grpSpPr>
            <a:xfrm>
              <a:off x="4971602" y="838200"/>
              <a:ext cx="4096198" cy="2743200"/>
              <a:chOff x="4971602" y="838200"/>
              <a:chExt cx="4096198" cy="2743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47571D-8E83-4518-8F37-124321FBE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35" t="5706" b="-535"/>
              <a:stretch/>
            </p:blipFill>
            <p:spPr>
              <a:xfrm>
                <a:off x="5337048" y="838200"/>
                <a:ext cx="3730752" cy="2743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5F986F9B-272C-42A4-8421-C4F51EDACF68}"/>
                </a:ext>
              </a:extLst>
            </p:cNvPr>
            <p:cNvSpPr/>
            <p:nvPr/>
          </p:nvSpPr>
          <p:spPr>
            <a:xfrm>
              <a:off x="8023099" y="2201070"/>
              <a:ext cx="209549" cy="23733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8C16C8-6167-5A9E-7747-F85018856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162" y="2395390"/>
              <a:ext cx="174499" cy="152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667000" y="2133600"/>
            <a:ext cx="2743200" cy="3048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7CAA74-189D-A58A-D90E-FAA218F2AB77}"/>
              </a:ext>
            </a:extLst>
          </p:cNvPr>
          <p:cNvGrpSpPr/>
          <p:nvPr/>
        </p:nvGrpSpPr>
        <p:grpSpPr>
          <a:xfrm>
            <a:off x="6251448" y="2381399"/>
            <a:ext cx="2133600" cy="3562201"/>
            <a:chOff x="6251448" y="2381399"/>
            <a:chExt cx="2133600" cy="35622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B77392-FE12-249F-FB78-D52821007DA3}"/>
                </a:ext>
              </a:extLst>
            </p:cNvPr>
            <p:cNvGrpSpPr/>
            <p:nvPr/>
          </p:nvGrpSpPr>
          <p:grpSpPr>
            <a:xfrm>
              <a:off x="6251448" y="2381399"/>
              <a:ext cx="2133600" cy="3562201"/>
              <a:chOff x="6251448" y="2381399"/>
              <a:chExt cx="2133600" cy="356220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58366AA-2056-4300-84DA-668DFFA94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6" t="7383" r="55413" b="7025"/>
              <a:stretch/>
            </p:blipFill>
            <p:spPr bwMode="auto">
              <a:xfrm>
                <a:off x="6251448" y="3632816"/>
                <a:ext cx="2133600" cy="2310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082BC5DE-A2FC-4459-8D5E-4891CF84E8F6}"/>
                  </a:ext>
                </a:extLst>
              </p:cNvPr>
              <p:cNvSpPr/>
              <p:nvPr/>
            </p:nvSpPr>
            <p:spPr>
              <a:xfrm>
                <a:off x="8055686" y="42584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60CD63-032B-11E0-B54F-3CC217D2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3861" y="2381399"/>
                <a:ext cx="32587" cy="193407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44B8CC-2087-C783-1FF8-113D30561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8600" y="4429050"/>
                <a:ext cx="199061" cy="667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/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D49103-1862-824B-8470-F01B3472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2320" y="1658237"/>
            <a:ext cx="4647921" cy="3949124"/>
            <a:chOff x="662320" y="1658237"/>
            <a:chExt cx="4647921" cy="39491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9CF4E5-24B2-9CFC-57FF-E53DF950DE65}"/>
                </a:ext>
              </a:extLst>
            </p:cNvPr>
            <p:cNvGrpSpPr/>
            <p:nvPr/>
          </p:nvGrpSpPr>
          <p:grpSpPr>
            <a:xfrm>
              <a:off x="662320" y="1873561"/>
              <a:ext cx="4647921" cy="3733800"/>
              <a:chOff x="-1485947" y="1197356"/>
              <a:chExt cx="4654277" cy="4589946"/>
            </a:xfrm>
          </p:grpSpPr>
          <p:pic>
            <p:nvPicPr>
              <p:cNvPr id="6" name="Picture 2" descr="See the source image">
                <a:extLst>
                  <a:ext uri="{FF2B5EF4-FFF2-40B4-BE49-F238E27FC236}">
                    <a16:creationId xmlns:a16="http://schemas.microsoft.com/office/drawing/2014/main" id="{45158B9A-1AF9-688F-763D-7197AF7A6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9" t="4954" r="14354"/>
              <a:stretch/>
            </p:blipFill>
            <p:spPr bwMode="auto">
              <a:xfrm>
                <a:off x="-1403670" y="1197356"/>
                <a:ext cx="4572000" cy="4589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314FFF-1AF8-B048-7867-79F21B32B55F}"/>
                  </a:ext>
                </a:extLst>
              </p:cNvPr>
              <p:cNvSpPr txBox="1"/>
              <p:nvPr/>
            </p:nvSpPr>
            <p:spPr>
              <a:xfrm rot="4719605">
                <a:off x="-1775931" y="3154296"/>
                <a:ext cx="949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Utility U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1B686-C47F-A618-9B9B-A282DB50105C}"/>
                  </a:ext>
                </a:extLst>
              </p:cNvPr>
              <p:cNvSpPr txBox="1"/>
              <p:nvPr/>
            </p:nvSpPr>
            <p:spPr>
              <a:xfrm rot="2217323">
                <a:off x="-459166" y="4926695"/>
                <a:ext cx="4956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 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ED089-8D90-446C-ABF8-7C64129DF8C1}"/>
                  </a:ext>
                </a:extLst>
              </p:cNvPr>
              <p:cNvSpPr txBox="1"/>
              <p:nvPr/>
            </p:nvSpPr>
            <p:spPr>
              <a:xfrm rot="18588051">
                <a:off x="2200446" y="4683168"/>
                <a:ext cx="500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   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501778-D679-4E0A-ABBC-F017700FBCAC}"/>
                </a:ext>
              </a:extLst>
            </p:cNvPr>
            <p:cNvSpPr txBox="1"/>
            <p:nvPr/>
          </p:nvSpPr>
          <p:spPr>
            <a:xfrm>
              <a:off x="2470341" y="2982586"/>
              <a:ext cx="29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8E37F-36B6-4D65-9532-DC425BBBFF77}"/>
                </a:ext>
              </a:extLst>
            </p:cNvPr>
            <p:cNvSpPr txBox="1"/>
            <p:nvPr/>
          </p:nvSpPr>
          <p:spPr>
            <a:xfrm>
              <a:off x="2411531" y="266319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B01B5C-61A4-46D2-8695-89D19C271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6763" y="2910482"/>
              <a:ext cx="34037" cy="21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3906414B-792D-41EB-872C-668D777CF406}"/>
                </a:ext>
              </a:extLst>
            </p:cNvPr>
            <p:cNvSpPr/>
            <p:nvPr/>
          </p:nvSpPr>
          <p:spPr>
            <a:xfrm>
              <a:off x="3278833" y="1658237"/>
              <a:ext cx="1235893" cy="505083"/>
            </a:xfrm>
            <a:prstGeom prst="wedgeRectCallout">
              <a:avLst>
                <a:gd name="adj1" fmla="val -103201"/>
                <a:gd name="adj2" fmla="val 2229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move from state to state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of 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A5B1F03-D252-42DE-9794-C13547EF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58" y="2286000"/>
            <a:ext cx="4805104" cy="3942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Calibri" panose="020F0502020204030204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697228-0278-4139-8392-1B67742A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  <a:blipFill>
                <a:blip r:embed="rId4"/>
                <a:stretch>
                  <a:fillRect l="-1304" t="-2519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6FA47-6C7C-336F-C1DF-80393E532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5800" y="3716228"/>
            <a:ext cx="2351156" cy="2629509"/>
            <a:chOff x="685800" y="3716228"/>
            <a:chExt cx="2351156" cy="262950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685800" y="3716228"/>
              <a:ext cx="2269998" cy="2376256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8693F-28D7-4E3C-BAC7-6D55CB84B445}"/>
                </a:ext>
              </a:extLst>
            </p:cNvPr>
            <p:cNvSpPr txBox="1"/>
            <p:nvPr/>
          </p:nvSpPr>
          <p:spPr>
            <a:xfrm>
              <a:off x="685800" y="5976405"/>
              <a:ext cx="2351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 conflicts = utility of 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7EAEEF-2ECA-3AA3-487E-1959DCBC5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3296" y="735024"/>
            <a:ext cx="2609141" cy="3018536"/>
            <a:chOff x="463296" y="735024"/>
            <a:chExt cx="2609141" cy="301853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E302B00F-033E-481D-98E8-A907EFCF8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85800" y="1143000"/>
              <a:ext cx="2269997" cy="2376255"/>
            </a:xfrm>
            <a:prstGeom prst="rect">
              <a:avLst/>
            </a:prstGeom>
            <a:noFill/>
            <a:effectLst/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8B8165-DAFB-4507-9B7D-87FA081E5FC3}"/>
                </a:ext>
              </a:extLst>
            </p:cNvPr>
            <p:cNvSpPr/>
            <p:nvPr/>
          </p:nvSpPr>
          <p:spPr>
            <a:xfrm>
              <a:off x="1225296" y="1143000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235F5F-13B2-44AF-A581-4EF2FE686016}"/>
                </a:ext>
              </a:extLst>
            </p:cNvPr>
            <p:cNvSpPr/>
            <p:nvPr/>
          </p:nvSpPr>
          <p:spPr>
            <a:xfrm rot="2455604">
              <a:off x="956827" y="1677722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290F7D-C942-4D81-A391-6F834D948001}"/>
                </a:ext>
              </a:extLst>
            </p:cNvPr>
            <p:cNvSpPr txBox="1"/>
            <p:nvPr/>
          </p:nvSpPr>
          <p:spPr>
            <a:xfrm>
              <a:off x="650748" y="735024"/>
              <a:ext cx="2421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 conflicts = utility of -2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CC4DA4-30AF-ED7C-7EC6-FA93CDD51093}"/>
                </a:ext>
              </a:extLst>
            </p:cNvPr>
            <p:cNvSpPr txBox="1"/>
            <p:nvPr/>
          </p:nvSpPr>
          <p:spPr>
            <a:xfrm>
              <a:off x="685800" y="338422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a       b       c         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49C6A7-FE9F-51C6-CD63-E431B84DDC65}"/>
                </a:ext>
              </a:extLst>
            </p:cNvPr>
            <p:cNvSpPr txBox="1"/>
            <p:nvPr/>
          </p:nvSpPr>
          <p:spPr>
            <a:xfrm>
              <a:off x="463296" y="1284315"/>
              <a:ext cx="3749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  <a:p>
              <a:endParaRPr lang="en-US" dirty="0"/>
            </a:p>
            <a:p>
              <a:r>
                <a:rPr lang="en-US" dirty="0"/>
                <a:t>3</a:t>
              </a:r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r>
                <a:rPr lang="en-US" dirty="0"/>
                <a:t>1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0" y="4310292"/>
            <a:ext cx="990600" cy="1188127"/>
          </a:xfrm>
          <a:prstGeom prst="wedgeRectCallout">
            <a:avLst>
              <a:gd name="adj1" fmla="val -136403"/>
              <a:gd name="adj2" fmla="val -3083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0" y="6067121"/>
            <a:ext cx="1376206" cy="409926"/>
          </a:xfrm>
          <a:prstGeom prst="wedgeRectCallout">
            <a:avLst>
              <a:gd name="adj1" fmla="val -90791"/>
              <a:gd name="adj2" fmla="val -5113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Defines a transition function.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5820</TotalTime>
  <Words>2547</Words>
  <Application>Microsoft Office PowerPoint</Application>
  <PresentationFormat>On-screen Show (4:3)</PresentationFormat>
  <Paragraphs>325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</vt:lpstr>
      <vt:lpstr>Use of Local Search</vt:lpstr>
      <vt:lpstr>Example:  n-Queens Problem</vt:lpstr>
      <vt:lpstr>Example:  n-Queens Problem 2</vt:lpstr>
      <vt:lpstr>Example: Traveling salesman problem</vt:lpstr>
      <vt:lpstr>Hill-Climbing Search  aka Greedy Local Search</vt:lpstr>
      <vt:lpstr>Example: n-Queens Problem</vt:lpstr>
      <vt:lpstr>Example: n-Queens Problem 2</vt:lpstr>
      <vt:lpstr>Example: n-Queens Problem 3 </vt:lpstr>
      <vt:lpstr>Example: Traveling Salesman Problem 2</vt:lpstr>
      <vt:lpstr>Example: Traveling Salesman Problem 3</vt:lpstr>
      <vt:lpstr>Hill-Climbing Search (Greedy Local Search)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Idea of Simulated Annealing</vt:lpstr>
      <vt:lpstr>Simulated Annealing Algorithm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Methods: Discretization of Continuous Space </vt:lpstr>
      <vt:lpstr>Example: 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66</cp:revision>
  <dcterms:created xsi:type="dcterms:W3CDTF">2021-02-13T00:06:29Z</dcterms:created>
  <dcterms:modified xsi:type="dcterms:W3CDTF">2025-05-01T16:56:39Z</dcterms:modified>
</cp:coreProperties>
</file>